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68" r:id="rId4"/>
    <p:sldId id="258" r:id="rId5"/>
    <p:sldId id="259" r:id="rId6"/>
    <p:sldId id="260" r:id="rId7"/>
    <p:sldId id="261" r:id="rId8"/>
    <p:sldId id="262" r:id="rId9"/>
    <p:sldId id="264" r:id="rId10"/>
    <p:sldId id="271" r:id="rId11"/>
    <p:sldId id="265" r:id="rId12"/>
  </p:sldIdLst>
  <p:sldSz cx="14630400" cy="8229600"/>
  <p:notesSz cx="8229600" cy="14630400"/>
  <p:embeddedFontLst>
    <p:embeddedFont>
      <p:font typeface="Gelasio" pitchFamily="2" charset="77"/>
      <p:regular r:id="rId14"/>
    </p:embeddedFont>
    <p:embeddedFont>
      <p:font typeface="Gelasio Semi Bold" pitchFamily="2" charset="77"/>
      <p:regular r:id="rId15"/>
      <p:bold r:id="rId1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730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4D9A5-6BCF-97BC-2564-E6796B83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ADB3D-6C81-AD53-3343-CCA084F19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0D6A0-4FFC-109A-07DA-7819C112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5DAAA-DA6F-4EE9-8056-AB9C3EF4A35F}" type="datetimeFigureOut">
              <a:rPr lang="zh-CN" altLang="en-US" smtClean="0"/>
              <a:t>2025/11/9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44538-E4A1-580D-721B-02B4A1EE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9402B-0128-B9E5-9285-34546A42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2DB5-6294-46B0-941F-26AD0306B2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479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100" y="1086683"/>
            <a:ext cx="4626888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FoodLoop</a:t>
            </a: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AI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34100" y="1942505"/>
            <a:ext cx="7848600" cy="4626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9100"/>
              </a:lnSpc>
            </a:pPr>
            <a:r>
              <a:rPr lang="en-US" altLang="zh-CN" sz="7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Artificial Intelligence </a:t>
            </a:r>
            <a:r>
              <a:rPr lang="en-US" sz="7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Closing the Food Waste Loop </a:t>
            </a:r>
            <a:endParaRPr lang="en-US" sz="7250" dirty="0"/>
          </a:p>
        </p:txBody>
      </p:sp>
      <p:sp>
        <p:nvSpPr>
          <p:cNvPr id="5" name="Text 2"/>
          <p:cNvSpPr/>
          <p:nvPr/>
        </p:nvSpPr>
        <p:spPr>
          <a:xfrm>
            <a:off x="6134100" y="6846808"/>
            <a:ext cx="7848600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Hackathon 2025</a:t>
            </a:r>
            <a:endParaRPr lang="en-US" sz="1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D13FF7-E8BC-DC9F-E4E6-8BB2CEFB51C3}"/>
              </a:ext>
            </a:extLst>
          </p:cNvPr>
          <p:cNvSpPr txBox="1"/>
          <p:nvPr/>
        </p:nvSpPr>
        <p:spPr>
          <a:xfrm>
            <a:off x="548640" y="2096920"/>
            <a:ext cx="10241280" cy="5774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800" b="1" dirty="0"/>
              <a:t>Opportunity Visibility</a:t>
            </a:r>
          </a:p>
          <a:p>
            <a:pPr marL="0" indent="0">
              <a:buNone/>
            </a:pPr>
            <a:endParaRPr lang="en-US" altLang="zh-CN" sz="1800" dirty="0">
              <a:highlight>
                <a:srgbClr val="FFFF00"/>
              </a:highlight>
            </a:endParaRPr>
          </a:p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1800" b="1" dirty="0">
                <a:latin typeface="Arial" panose="020B0604020202020204" pitchFamily="34" charset="0"/>
              </a:rPr>
              <a:t>Visualize Opportunities</a:t>
            </a:r>
            <a:r>
              <a:rPr lang="zh-CN" altLang="zh-CN" sz="1800" b="1" dirty="0">
                <a:latin typeface="Arial" panose="020B0604020202020204" pitchFamily="34" charset="0"/>
              </a:rPr>
              <a:t>:</a:t>
            </a:r>
            <a:r>
              <a:rPr lang="zh-CN" altLang="zh-CN" sz="1800" dirty="0">
                <a:latin typeface="Arial" panose="020B0604020202020204" pitchFamily="34" charset="0"/>
              </a:rPr>
              <a:t> discover exchange or donation opportunities.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zh-CN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1800" b="1" dirty="0">
                <a:latin typeface="Arial" panose="020B0604020202020204" pitchFamily="34" charset="0"/>
              </a:rPr>
              <a:t>Empower Suppliers:</a:t>
            </a:r>
            <a:r>
              <a:rPr lang="zh-CN" altLang="zh-CN" sz="1800" dirty="0">
                <a:latin typeface="Arial" panose="020B0604020202020204" pitchFamily="34" charset="0"/>
              </a:rPr>
              <a:t> </a:t>
            </a:r>
            <a:r>
              <a:rPr lang="en-CA" altLang="zh-CN" sz="1800" dirty="0">
                <a:latin typeface="Arial" panose="020B0604020202020204" pitchFamily="34" charset="0"/>
              </a:rPr>
              <a:t>m</a:t>
            </a:r>
            <a:r>
              <a:rPr lang="zh-CN" altLang="zh-CN" sz="1800" dirty="0">
                <a:latin typeface="Arial" panose="020B0604020202020204" pitchFamily="34" charset="0"/>
              </a:rPr>
              <a:t>aximize profit through smarter visibility, matching, and logistics optimization.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zh-CN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1800" b="1" dirty="0">
                <a:latin typeface="Arial" panose="020B0604020202020204" pitchFamily="34" charset="0"/>
              </a:rPr>
              <a:t>Maximize </a:t>
            </a:r>
            <a:r>
              <a:rPr lang="zh-CN" altLang="zh-CN" sz="1800" b="1" dirty="0">
                <a:latin typeface="Arial" panose="020B0604020202020204" pitchFamily="34" charset="0"/>
              </a:rPr>
              <a:t>Demand</a:t>
            </a:r>
            <a:r>
              <a:rPr lang="en-US" altLang="zh-CN" sz="1800" b="1" dirty="0">
                <a:latin typeface="Arial" panose="020B0604020202020204" pitchFamily="34" charset="0"/>
              </a:rPr>
              <a:t>-side Options</a:t>
            </a:r>
            <a:r>
              <a:rPr lang="zh-CN" altLang="zh-CN" sz="1800" b="1" dirty="0">
                <a:latin typeface="Arial" panose="020B0604020202020204" pitchFamily="34" charset="0"/>
              </a:rPr>
              <a:t>:</a:t>
            </a:r>
            <a:r>
              <a:rPr lang="zh-CN" altLang="zh-CN" sz="1800" dirty="0">
                <a:latin typeface="Arial" panose="020B0604020202020204" pitchFamily="34" charset="0"/>
              </a:rPr>
              <a:t> </a:t>
            </a:r>
            <a:r>
              <a:rPr lang="en-CA" altLang="zh-CN" sz="1800" dirty="0">
                <a:latin typeface="Arial" panose="020B0604020202020204" pitchFamily="34" charset="0"/>
              </a:rPr>
              <a:t>g</a:t>
            </a:r>
            <a:r>
              <a:rPr lang="zh-CN" altLang="zh-CN" sz="1800" dirty="0">
                <a:latin typeface="Arial" panose="020B0604020202020204" pitchFamily="34" charset="0"/>
              </a:rPr>
              <a:t>ive the demand side greater access to diverse, timely, and affordable options.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zh-CN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1800" b="1" dirty="0">
                <a:latin typeface="Arial" panose="020B0604020202020204" pitchFamily="34" charset="0"/>
              </a:rPr>
              <a:t>Create </a:t>
            </a:r>
            <a:r>
              <a:rPr lang="zh-CN" altLang="zh-CN" sz="1800" b="1" dirty="0">
                <a:latin typeface="Arial" panose="020B0604020202020204" pitchFamily="34" charset="0"/>
              </a:rPr>
              <a:t>Logistics</a:t>
            </a:r>
            <a:r>
              <a:rPr lang="en-US" altLang="zh-CN" sz="1800" b="1" dirty="0">
                <a:latin typeface="Arial" panose="020B0604020202020204" pitchFamily="34" charset="0"/>
              </a:rPr>
              <a:t> Opportunities</a:t>
            </a:r>
            <a:r>
              <a:rPr lang="zh-CN" altLang="zh-CN" sz="1800" b="1" dirty="0">
                <a:latin typeface="Arial" panose="020B0604020202020204" pitchFamily="34" charset="0"/>
              </a:rPr>
              <a:t>:</a:t>
            </a:r>
            <a:r>
              <a:rPr lang="zh-CN" altLang="zh-CN" sz="1800" dirty="0">
                <a:latin typeface="Arial" panose="020B0604020202020204" pitchFamily="34" charset="0"/>
              </a:rPr>
              <a:t> </a:t>
            </a:r>
            <a:r>
              <a:rPr lang="en-CA" altLang="zh-CN" sz="1800" dirty="0">
                <a:latin typeface="Arial" panose="020B0604020202020204" pitchFamily="34" charset="0"/>
              </a:rPr>
              <a:t>e</a:t>
            </a:r>
            <a:r>
              <a:rPr lang="zh-CN" altLang="zh-CN" sz="1800" dirty="0">
                <a:latin typeface="Arial" panose="020B0604020202020204" pitchFamily="34" charset="0"/>
              </a:rPr>
              <a:t>ngage logistics providers in a shared, data-driven delivery network to enhance efficiency and reduce waste.</a:t>
            </a:r>
            <a:endParaRPr lang="en-CA" altLang="zh-CN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1800" b="1" dirty="0"/>
              <a:t>Risk Predictability</a:t>
            </a:r>
          </a:p>
          <a:p>
            <a:pPr marL="0" indent="0">
              <a:buNone/>
            </a:pPr>
            <a:r>
              <a:rPr lang="en-US" altLang="zh-CN" sz="1800" dirty="0"/>
              <a:t>Incorporate an alerting system based on data analysis that notifies suppliers in advance about Potential surplus trends and Expiration</a:t>
            </a:r>
          </a:p>
          <a:p>
            <a:pPr marL="0" indent="0">
              <a:buNone/>
            </a:pPr>
            <a:r>
              <a:rPr lang="en-CA" altLang="zh-CN" sz="1800" b="1" dirty="0"/>
              <a:t>Government Statistics</a:t>
            </a:r>
            <a:endParaRPr lang="en-US" altLang="zh-CN" sz="1800" dirty="0"/>
          </a:p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1800" dirty="0"/>
              <a:t>The Food loop platform offers a one-stop solution for accessing government statistics related to food donations and waste disposal trends.</a:t>
            </a:r>
            <a:endParaRPr lang="en-CA" altLang="zh-CN" sz="1800" dirty="0"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B7C63-AB41-F4EC-CDD0-5ECB7970D004}"/>
              </a:ext>
            </a:extLst>
          </p:cNvPr>
          <p:cNvSpPr txBox="1"/>
          <p:nvPr/>
        </p:nvSpPr>
        <p:spPr>
          <a:xfrm>
            <a:off x="548640" y="358150"/>
            <a:ext cx="83863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6600" dirty="0">
                <a:solidFill>
                  <a:schemeClr val="accent2">
                    <a:lumMod val="75000"/>
                  </a:schemeClr>
                </a:solidFill>
              </a:rPr>
              <a:t>Stakeholders &amp; Benefits</a:t>
            </a:r>
            <a:endParaRPr lang="en-US" sz="6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2FC164-A59D-F625-40BC-7C408B23847D}"/>
              </a:ext>
            </a:extLst>
          </p:cNvPr>
          <p:cNvSpPr txBox="1"/>
          <p:nvPr/>
        </p:nvSpPr>
        <p:spPr>
          <a:xfrm>
            <a:off x="666206" y="1596867"/>
            <a:ext cx="706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SUPPLY SLIDE -&gt; DEMAND SIDE -&gt; LOGISTIC PROVIDERS -&gt;GOVERNMENT</a:t>
            </a:r>
          </a:p>
        </p:txBody>
      </p:sp>
    </p:spTree>
    <p:extLst>
      <p:ext uri="{BB962C8B-B14F-4D97-AF65-F5344CB8AC3E}">
        <p14:creationId xmlns:p14="http://schemas.microsoft.com/office/powerpoint/2010/main" val="1256237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4388"/>
            <a:ext cx="70769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Our Vision for the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2203490"/>
            <a:ext cx="7216259" cy="2834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 build an AI-driven ecosystem that ensures no good food goes to waste—and every community gets the nourishment it deserves.</a:t>
            </a:r>
            <a:endParaRPr lang="en-US" sz="3550" dirty="0"/>
          </a:p>
        </p:txBody>
      </p:sp>
      <p:sp>
        <p:nvSpPr>
          <p:cNvPr id="5" name="Shape 2"/>
          <p:cNvSpPr/>
          <p:nvPr/>
        </p:nvSpPr>
        <p:spPr>
          <a:xfrm>
            <a:off x="793790" y="1863328"/>
            <a:ext cx="30480" cy="3515201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793790" y="571869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Team </a:t>
            </a:r>
            <a:r>
              <a:rPr lang="en-US" sz="615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FoodLoop</a:t>
            </a:r>
            <a:r>
              <a:rPr lang="en-US" sz="6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AI</a:t>
            </a:r>
            <a:endParaRPr lang="en-US" sz="6150" dirty="0"/>
          </a:p>
        </p:txBody>
      </p:sp>
      <p:sp>
        <p:nvSpPr>
          <p:cNvPr id="7" name="Text 4"/>
          <p:cNvSpPr/>
          <p:nvPr/>
        </p:nvSpPr>
        <p:spPr>
          <a:xfrm>
            <a:off x="793790" y="7037070"/>
            <a:ext cx="75564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Let’s close the loop on food waste together </a:t>
            </a: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🌍💚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536F-E68A-E2BA-CB31-41957A84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Paradoxical food crisis</a:t>
            </a:r>
            <a:endParaRPr lang="zh-CN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91D9CA-B046-332D-2B58-50BA6B590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347" y="2218266"/>
            <a:ext cx="7910664" cy="2560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91CC05-C7F7-2D39-67F3-33CF73899E4D}"/>
              </a:ext>
            </a:extLst>
          </p:cNvPr>
          <p:cNvSpPr txBox="1"/>
          <p:nvPr/>
        </p:nvSpPr>
        <p:spPr>
          <a:xfrm>
            <a:off x="862330" y="4877208"/>
            <a:ext cx="731318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sz="2160" dirty="0"/>
              <a:t>https://news.un.org/en/story/2024/03/1148036</a:t>
            </a:r>
            <a:endParaRPr lang="zh-CN" altLang="en-US" sz="216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D6CB18-7445-2288-A971-CE39F2172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009" y="438150"/>
            <a:ext cx="6424556" cy="2514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87ECAB-DA52-ABF7-2D1F-403A4D681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577" y="3019241"/>
            <a:ext cx="6401693" cy="25721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B2271A-8C5B-81CE-D5BA-F378FCEA3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145" y="5657491"/>
            <a:ext cx="6470282" cy="253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7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7C8A97-2A60-BF03-0F35-73AD8ABEA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762" y="1001451"/>
            <a:ext cx="9685724" cy="5221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C9A4DC-BF64-42C5-6DCD-A94786C41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64" y="5943281"/>
            <a:ext cx="9465361" cy="228631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A0814A-AD3E-B48A-965B-C4A113209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</p:spPr>
        <p:txBody>
          <a:bodyPr/>
          <a:lstStyle/>
          <a:p>
            <a:r>
              <a:rPr lang="en-US" altLang="zh-CN" dirty="0"/>
              <a:t>Situation </a:t>
            </a:r>
            <a:r>
              <a:rPr lang="en-CA" altLang="zh-CN" dirty="0"/>
              <a:t>in Canada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114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1414"/>
            <a:ext cx="7272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Our Solution: </a:t>
            </a:r>
            <a:r>
              <a:rPr lang="en-US" sz="445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FoodLoop</a:t>
            </a: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90919"/>
            <a:ext cx="600503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Trust Through Intelligence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3498056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1020604" y="372487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3911918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632127"/>
            <a:ext cx="31558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Ecosystem Connection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512254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Unites donors, NGOs, and shelters on a single, streamlined platform.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498056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7"/>
          <p:cNvSpPr/>
          <p:nvPr/>
        </p:nvSpPr>
        <p:spPr>
          <a:xfrm>
            <a:off x="5443776" y="372487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3911918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4632127"/>
            <a:ext cx="30081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AI-Based Verification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43776" y="512254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Builds trust and transparency through intelligent supplier analysis.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498056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1"/>
          <p:cNvSpPr/>
          <p:nvPr/>
        </p:nvSpPr>
        <p:spPr>
          <a:xfrm>
            <a:off x="9866948" y="372487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3911918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4632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Sharing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6948" y="512254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Enables instant matching and smart notifications for time-sensitive donations.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3565"/>
            <a:ext cx="68140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</a:t>
            </a:r>
            <a:r>
              <a:rPr lang="en-US" sz="445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FoodLoop</a:t>
            </a: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AI Process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852" y="2065973"/>
            <a:ext cx="10142696" cy="464200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188" y="3224958"/>
            <a:ext cx="652132" cy="652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10178" y="5605650"/>
            <a:ext cx="1904228" cy="36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CA" sz="1350" dirty="0">
                <a:solidFill>
                  <a:srgbClr val="746558"/>
                </a:solidFill>
                <a:latin typeface="Gelasio Semi Bold" pitchFamily="34" charset="0"/>
                <a:cs typeface="Gelasio Semi Bold" pitchFamily="34" charset="-120"/>
              </a:rPr>
              <a:t>Donation/Transaction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3771" y="3226180"/>
            <a:ext cx="652132" cy="65213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10329" y="5605650"/>
            <a:ext cx="1904228" cy="36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Food Posted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964" y="3226180"/>
            <a:ext cx="652133" cy="65213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23523" y="5605650"/>
            <a:ext cx="1904228" cy="36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 Analyzes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7115" y="3226180"/>
            <a:ext cx="652133" cy="65213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784546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Supplier Uploads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793790" y="69631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core innovation is the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Trust Analysis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which generates a reliability score for every supplier.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EBF735-C1CB-1A8F-B756-C475A399E4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32058" y="3080624"/>
            <a:ext cx="1529656" cy="9789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2458"/>
            <a:ext cx="81063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Deep Dive: AI Trust Analyzer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76550"/>
            <a:ext cx="3525441" cy="35254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880253" y="2825472"/>
            <a:ext cx="8963858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AI ensures reliability by checking multiple data points against local safety standards.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880253" y="3936563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Scrapes Public Data: Reviews, website presence, and social sentiment.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80253" y="4378762"/>
            <a:ext cx="89638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Verifies Certifications: Checks for compliance with food safety standards (e.g., Nova Scotia key certifications).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80253" y="5183862"/>
            <a:ext cx="89638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Generates Trust Score: Provides NGOs with a verifiable, actionable reliability rating (out of 5).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6569"/>
            <a:ext cx="8803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Features Driving Efficiency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28897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Smart Matching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4332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Connects donors and NGOs automatically based on need and proximity.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288977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252907"/>
            <a:ext cx="35516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Image + Expiry Detection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743325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Ensures visual transparency and monitors product freshness.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86688"/>
            <a:ext cx="2999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Event Posting System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77107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NGOs can proactively request specific food items for upcoming events.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86688"/>
            <a:ext cx="28935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Instant Notifications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77107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Keeps all stakeholders updated in real-time for rapid claiming and pickup.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84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Measurable Impact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80824"/>
            <a:ext cx="6407944" cy="1801773"/>
          </a:xfrm>
          <a:prstGeom prst="roundRect">
            <a:avLst>
              <a:gd name="adj" fmla="val 8120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Shape 2"/>
          <p:cNvSpPr/>
          <p:nvPr/>
        </p:nvSpPr>
        <p:spPr>
          <a:xfrm>
            <a:off x="763310" y="2780824"/>
            <a:ext cx="121920" cy="1801773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1142524" y="3038118"/>
            <a:ext cx="555938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3C5B6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80%</a:t>
            </a: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Reduction in Research Time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142524" y="359949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NGOs instantly access verified donor data, eliminating manual checks.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780824"/>
            <a:ext cx="6408063" cy="1801773"/>
          </a:xfrm>
          <a:prstGeom prst="roundRect">
            <a:avLst>
              <a:gd name="adj" fmla="val 8120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398067" y="2780824"/>
            <a:ext cx="121920" cy="1801773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7777282" y="3038118"/>
            <a:ext cx="477809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Significantly Reduced Waste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777282" y="359949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Surplus food moves faster from donor to recipient, minimizing spoilage.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1801773"/>
          </a:xfrm>
          <a:prstGeom prst="roundRect">
            <a:avLst>
              <a:gd name="adj" fmla="val 8120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763310" y="4809411"/>
            <a:ext cx="121920" cy="1801773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142524" y="5066705"/>
            <a:ext cx="414194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Trust and Accountability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142524" y="5628084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verifiable system builds strong, reliable relationships between partners.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1801773"/>
          </a:xfrm>
          <a:prstGeom prst="roundRect">
            <a:avLst>
              <a:gd name="adj" fmla="val 8120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4"/>
          <p:cNvSpPr/>
          <p:nvPr/>
        </p:nvSpPr>
        <p:spPr>
          <a:xfrm>
            <a:off x="7398067" y="4809411"/>
            <a:ext cx="121920" cy="1801773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7777282" y="5066705"/>
            <a:ext cx="360545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Circular Food System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7777282" y="5628084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Promotes sustainability where surplus meets community nourishment.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9734"/>
            <a:ext cx="73710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Future Scope &amp; Expansion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33951" y="2459117"/>
            <a:ext cx="6067663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2"/>
          <p:cNvSpPr/>
          <p:nvPr/>
        </p:nvSpPr>
        <p:spPr>
          <a:xfrm>
            <a:off x="793790" y="223224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930" y="2402384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39559"/>
            <a:ext cx="3112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Mobile-First Adoption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Launch dedicated mobile app for real-time updates and seamless location-based pickups.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68709" y="2118955"/>
            <a:ext cx="6067782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7428548" y="189208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8688" y="2062222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2799398"/>
            <a:ext cx="37807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Image Freshness Detection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28981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Integrate computer vision for objective, visual verification of food quality.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1133951" y="5376386"/>
            <a:ext cx="6067663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0"/>
          <p:cNvSpPr/>
          <p:nvPr/>
        </p:nvSpPr>
        <p:spPr>
          <a:xfrm>
            <a:off x="793790" y="514951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930" y="5319653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6056828"/>
            <a:ext cx="31303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Donor Reward System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547247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Introduce incentives to encourage consistent and high-quality donations.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768709" y="5036225"/>
            <a:ext cx="6067782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4"/>
          <p:cNvSpPr/>
          <p:nvPr/>
        </p:nvSpPr>
        <p:spPr>
          <a:xfrm>
            <a:off x="7428548" y="480935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8688" y="4979491"/>
            <a:ext cx="340162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716667"/>
            <a:ext cx="31243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Strategic Partnerships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20708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Collaborate with local municipalities and food safety boards for broader adoption.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779</Words>
  <Application>Microsoft Macintosh PowerPoint</Application>
  <PresentationFormat>Custom</PresentationFormat>
  <Paragraphs>79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Gelasio Semi Bold</vt:lpstr>
      <vt:lpstr>Arial</vt:lpstr>
      <vt:lpstr>Gelasio</vt:lpstr>
      <vt:lpstr>Office Theme</vt:lpstr>
      <vt:lpstr>PowerPoint Presentation</vt:lpstr>
      <vt:lpstr>Paradoxical food crisis</vt:lpstr>
      <vt:lpstr>Situation in Canada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Maowen Li</dc:creator>
  <cp:lastModifiedBy>Nitish Sahni (0263900s)</cp:lastModifiedBy>
  <cp:revision>7</cp:revision>
  <dcterms:created xsi:type="dcterms:W3CDTF">2025-11-09T15:16:22Z</dcterms:created>
  <dcterms:modified xsi:type="dcterms:W3CDTF">2025-11-09T16:17:41Z</dcterms:modified>
</cp:coreProperties>
</file>